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424" r:id="rId2"/>
    <p:sldId id="425" r:id="rId3"/>
    <p:sldId id="426" r:id="rId4"/>
    <p:sldId id="427" r:id="rId5"/>
    <p:sldId id="428" r:id="rId6"/>
    <p:sldId id="429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B3A"/>
    <a:srgbClr val="002147"/>
    <a:srgbClr val="3334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403" autoAdjust="0"/>
  </p:normalViewPr>
  <p:slideViewPr>
    <p:cSldViewPr snapToGrid="0" snapToObjects="1">
      <p:cViewPr varScale="1">
        <p:scale>
          <a:sx n="67" d="100"/>
          <a:sy n="67" d="100"/>
        </p:scale>
        <p:origin x="56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27F2E8-2A33-A342-91D6-F91731D0F35E}" type="datetimeFigureOut">
              <a:rPr lang="en-US" smtClean="0"/>
              <a:pPr/>
              <a:t>1/26/2020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F6747-F0A4-F148-8139-1C096186EAAC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92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E5380E-4508-A34A-9B72-482113E1AC22}" type="datetimeFigureOut">
              <a:rPr lang="en-US" smtClean="0"/>
              <a:pPr/>
              <a:t>1/26/2020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60E24-D32C-F64F-83D0-B553CA7A464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9958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9823-4424-4A72-9C29-969BF451BF5A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459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CF64E-F698-4E34-A04B-2BC745E4DE3B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567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DE9A-7EEF-4E88-AC63-411818D14724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92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A9115-C5EF-4FA7-899E-4F2846901D6F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5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AD4D1-769A-4C41-BA66-FBBBC113DD4B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01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9B0C2-2FFC-4AFE-A494-57F1ED5454F9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336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AEA7F-3629-4570-B76C-ABB161DA55F5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382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7C928-69C3-40CE-A828-CC66B28A0E07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39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AB17D-5624-49F0-9F6E-DEEB6C2E9C5D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97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27BA-062D-4C00-BF48-2B3D3E567E40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23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E783F-E5A1-4584-89B8-3211798849D5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20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2658D-7336-4CB4-854B-340EF50421FE}" type="datetime1">
              <a:rPr lang="en-US" smtClean="0"/>
              <a:pPr/>
              <a:t>1/26/2020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31337-E23F-3E4B-9BD5-658EE1FFEFD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65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300" y="321733"/>
            <a:ext cx="8680116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6C44A65-5AA6-410E-B111-6375818817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2"/>
            <a:ext cx="6858000" cy="2840037"/>
          </a:xfrm>
        </p:spPr>
        <p:txBody>
          <a:bodyPr>
            <a:normAutofit/>
          </a:bodyPr>
          <a:lstStyle/>
          <a:p>
            <a:r>
              <a:rPr lang="en-US" sz="5000"/>
              <a:t>The Battle of Neighborhoods</a:t>
            </a:r>
            <a:br>
              <a:rPr lang="en-US" sz="5000"/>
            </a:br>
            <a:endParaRPr lang="es-MX" sz="50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9BE405-2FEE-4693-A2BF-BEFA1363F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256436"/>
            <a:ext cx="6858000" cy="16008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>
                    <a:lumMod val="60000"/>
                    <a:lumOff val="40000"/>
                  </a:schemeClr>
                </a:solidFill>
              </a:rPr>
              <a:t>Capstone Project</a:t>
            </a:r>
          </a:p>
          <a:p>
            <a:endParaRPr lang="es-MX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3300" y="4109417"/>
            <a:ext cx="20574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48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E45CA849-654C-4173-AD99-B3A252827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4F2E8E8-DECD-4CF4-BDAB-20495879F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326" y="411480"/>
            <a:ext cx="8401050" cy="1106424"/>
          </a:xfrm>
        </p:spPr>
        <p:txBody>
          <a:bodyPr>
            <a:normAutofit/>
          </a:bodyPr>
          <a:lstStyle/>
          <a:p>
            <a:r>
              <a:rPr lang="en-US" sz="3100"/>
              <a:t>Introduction</a:t>
            </a:r>
            <a:endParaRPr lang="es-MX" sz="3100"/>
          </a:p>
        </p:txBody>
      </p:sp>
      <p:sp>
        <p:nvSpPr>
          <p:cNvPr id="1029" name="Rectangle 72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7931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 result for new york">
            <a:extLst>
              <a:ext uri="{FF2B5EF4-FFF2-40B4-BE49-F238E27FC236}">
                <a16:creationId xmlns:a16="http://schemas.microsoft.com/office/drawing/2014/main" id="{AD0BBB49-19D6-4C97-BABE-FC94E3D15F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70" r="37109"/>
          <a:stretch/>
        </p:blipFill>
        <p:spPr bwMode="auto">
          <a:xfrm>
            <a:off x="322326" y="1721922"/>
            <a:ext cx="5028668" cy="452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30" name="Rectangle 74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7850" y="1721922"/>
            <a:ext cx="3163824" cy="4520560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A5CA06-CE20-4F78-BD9B-E9E46409B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064" y="2020824"/>
            <a:ext cx="2591322" cy="3959352"/>
          </a:xfrm>
        </p:spPr>
        <p:txBody>
          <a:bodyPr anchor="ctr">
            <a:normAutofit/>
          </a:bodyPr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>
                <a:latin typeface="Cambria" panose="02040503050406030204" pitchFamily="18" charset="0"/>
              </a:rPr>
              <a:t>Imagine a person has been living in East York, Toronto for fifteen years and now he has to leave East York and relocate to NY for a change in his job location.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>
                <a:latin typeface="Cambria" panose="02040503050406030204" pitchFamily="18" charset="0"/>
              </a:rPr>
              <a:t>This person got used to living a particular lifestile, where he likes to go to Italian restaurants and loves going to parks and now he wants to choose a neighborhood that has all the things he loves from his past area. </a:t>
            </a:r>
          </a:p>
          <a:p>
            <a:pPr>
              <a:lnSpc>
                <a:spcPct val="90000"/>
              </a:lnSpc>
            </a:pPr>
            <a:endParaRPr lang="es-MX" sz="1500"/>
          </a:p>
        </p:txBody>
      </p:sp>
    </p:spTree>
    <p:extLst>
      <p:ext uri="{BB962C8B-B14F-4D97-AF65-F5344CB8AC3E}">
        <p14:creationId xmlns:p14="http://schemas.microsoft.com/office/powerpoint/2010/main" val="1734312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6A5A88D-84C7-4E95-B0A8-611ACDEE1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326" y="411480"/>
            <a:ext cx="8401050" cy="1106424"/>
          </a:xfrm>
        </p:spPr>
        <p:txBody>
          <a:bodyPr>
            <a:normAutofit/>
          </a:bodyPr>
          <a:lstStyle/>
          <a:p>
            <a:r>
              <a:rPr lang="en-US" sz="3100"/>
              <a:t>Process</a:t>
            </a:r>
            <a:endParaRPr lang="es-MX" sz="310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050" name="Picture 2" descr="Image result for k mean clustering">
            <a:extLst>
              <a:ext uri="{FF2B5EF4-FFF2-40B4-BE49-F238E27FC236}">
                <a16:creationId xmlns:a16="http://schemas.microsoft.com/office/drawing/2014/main" id="{CCA41F78-0923-4775-AD77-902FEF356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2326" y="2249638"/>
            <a:ext cx="5026914" cy="3456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7850" y="1721922"/>
            <a:ext cx="3163824" cy="452056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4D8A65-5F36-4817-A369-3296A256C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064" y="2020824"/>
            <a:ext cx="2591322" cy="3959352"/>
          </a:xfrm>
        </p:spPr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latin typeface="Cambria" panose="02040503050406030204" pitchFamily="18" charset="0"/>
              </a:rPr>
              <a:t>For this project a k-mean clustering algorithm was used to cluster the neighborhood based on their similarities.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</a:rPr>
              <a:t>The objective is to figure out the optimal cluster size by doing some exploratory analysis on different clusters and trying to observe their similarities.</a:t>
            </a:r>
          </a:p>
          <a:p>
            <a:endParaRPr lang="es-MX" sz="1600"/>
          </a:p>
        </p:txBody>
      </p:sp>
    </p:spTree>
    <p:extLst>
      <p:ext uri="{BB962C8B-B14F-4D97-AF65-F5344CB8AC3E}">
        <p14:creationId xmlns:p14="http://schemas.microsoft.com/office/powerpoint/2010/main" val="4096010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97661" y="280374"/>
            <a:ext cx="8579095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0F1EDA1-FB5F-4AC5-B841-D8F86AF99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763" y="433545"/>
            <a:ext cx="8354890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700">
                <a:solidFill>
                  <a:srgbClr val="FFFFFF"/>
                </a:solidFill>
              </a:rPr>
              <a:t>Exploratory analysis - Clusters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72558" y="1522292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82BBD53-0DA3-4AA1-AEA2-01951F9E0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75" y="2896274"/>
            <a:ext cx="3961366" cy="296112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8720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6">
            <a:extLst>
              <a:ext uri="{FF2B5EF4-FFF2-40B4-BE49-F238E27FC236}">
                <a16:creationId xmlns:a16="http://schemas.microsoft.com/office/drawing/2014/main" id="{C613746C-3DB2-435E-9704-FD71A6F7B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979" y="2896275"/>
            <a:ext cx="4345762" cy="2889932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C4023A1A-BBA2-4D15-8CF9-A652BF879BA1}"/>
              </a:ext>
            </a:extLst>
          </p:cNvPr>
          <p:cNvSpPr/>
          <p:nvPr/>
        </p:nvSpPr>
        <p:spPr>
          <a:xfrm>
            <a:off x="5961679" y="5844679"/>
            <a:ext cx="17299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solidFill>
                  <a:srgbClr val="000000"/>
                </a:solidFill>
                <a:latin typeface="+mj-lt"/>
              </a:rPr>
              <a:t>After Clustering</a:t>
            </a:r>
            <a:endParaRPr lang="en-US" dirty="0">
              <a:latin typeface="+mj-lt"/>
            </a:endParaRP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7383993D-6B1F-4937-A306-422027520313}"/>
              </a:ext>
            </a:extLst>
          </p:cNvPr>
          <p:cNvSpPr/>
          <p:nvPr/>
        </p:nvSpPr>
        <p:spPr>
          <a:xfrm>
            <a:off x="1328889" y="5898204"/>
            <a:ext cx="18838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solidFill>
                  <a:srgbClr val="000000"/>
                </a:solidFill>
                <a:latin typeface="+mj-lt"/>
              </a:rPr>
              <a:t>Before Clustering</a:t>
            </a:r>
            <a:endParaRPr lang="en-US" dirty="0">
              <a:latin typeface="+mj-lt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82ACB5E4-80FB-4FE0-8D56-AB030E75EC82}"/>
              </a:ext>
            </a:extLst>
          </p:cNvPr>
          <p:cNvSpPr/>
          <p:nvPr/>
        </p:nvSpPr>
        <p:spPr>
          <a:xfrm>
            <a:off x="5389938" y="6438632"/>
            <a:ext cx="37540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rgbClr val="000000"/>
                </a:solidFill>
                <a:latin typeface="+mj-lt"/>
              </a:rPr>
              <a:t>NY Zip codes with the assigned cluster label</a:t>
            </a:r>
            <a:r>
              <a:rPr lang="en-US" sz="1600" dirty="0">
                <a:solidFill>
                  <a:srgbClr val="000000"/>
                </a:solidFill>
                <a:latin typeface="+mj-lt"/>
              </a:rPr>
              <a:t> 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984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97661" y="280374"/>
            <a:ext cx="8579095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0F1EDA1-FB5F-4AC5-B841-D8F86AF99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763" y="433545"/>
            <a:ext cx="8354890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700">
                <a:solidFill>
                  <a:srgbClr val="FFFFFF"/>
                </a:solidFill>
              </a:rPr>
              <a:t>Exploratory analysis - Clusters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72558" y="1522292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8720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5">
            <a:extLst>
              <a:ext uri="{FF2B5EF4-FFF2-40B4-BE49-F238E27FC236}">
                <a16:creationId xmlns:a16="http://schemas.microsoft.com/office/drawing/2014/main" id="{C4023A1A-BBA2-4D15-8CF9-A652BF879BA1}"/>
              </a:ext>
            </a:extLst>
          </p:cNvPr>
          <p:cNvSpPr/>
          <p:nvPr/>
        </p:nvSpPr>
        <p:spPr>
          <a:xfrm>
            <a:off x="5807791" y="5648112"/>
            <a:ext cx="17299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solidFill>
                  <a:srgbClr val="000000"/>
                </a:solidFill>
                <a:latin typeface="+mj-lt"/>
              </a:rPr>
              <a:t>After Clustering</a:t>
            </a:r>
            <a:endParaRPr lang="en-US" dirty="0">
              <a:latin typeface="+mj-lt"/>
            </a:endParaRP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7383993D-6B1F-4937-A306-422027520313}"/>
              </a:ext>
            </a:extLst>
          </p:cNvPr>
          <p:cNvSpPr/>
          <p:nvPr/>
        </p:nvSpPr>
        <p:spPr>
          <a:xfrm>
            <a:off x="1482777" y="5648112"/>
            <a:ext cx="18838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solidFill>
                  <a:srgbClr val="000000"/>
                </a:solidFill>
                <a:latin typeface="+mj-lt"/>
              </a:rPr>
              <a:t>Before Clustering</a:t>
            </a:r>
            <a:endParaRPr lang="en-US" dirty="0">
              <a:latin typeface="+mj-lt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82ACB5E4-80FB-4FE0-8D56-AB030E75EC82}"/>
              </a:ext>
            </a:extLst>
          </p:cNvPr>
          <p:cNvSpPr/>
          <p:nvPr/>
        </p:nvSpPr>
        <p:spPr>
          <a:xfrm>
            <a:off x="5389938" y="6519446"/>
            <a:ext cx="375406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i="1" dirty="0">
                <a:solidFill>
                  <a:srgbClr val="000000"/>
                </a:solidFill>
                <a:latin typeface="+mj-lt"/>
              </a:rPr>
              <a:t>Toronto Zip codes with the assigned cluster label</a:t>
            </a:r>
            <a:endParaRPr lang="en-US" sz="1400" dirty="0">
              <a:latin typeface="+mj-lt"/>
            </a:endParaRPr>
          </a:p>
        </p:txBody>
      </p:sp>
      <p:pic>
        <p:nvPicPr>
          <p:cNvPr id="16" name="Picture 7">
            <a:extLst>
              <a:ext uri="{FF2B5EF4-FFF2-40B4-BE49-F238E27FC236}">
                <a16:creationId xmlns:a16="http://schemas.microsoft.com/office/drawing/2014/main" id="{970A5AE1-8000-4DEA-9B10-19B5A06FC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43" y="2891057"/>
            <a:ext cx="4167740" cy="2624385"/>
          </a:xfrm>
          <a:prstGeom prst="rect">
            <a:avLst/>
          </a:prstGeom>
        </p:spPr>
      </p:pic>
      <p:pic>
        <p:nvPicPr>
          <p:cNvPr id="17" name="Picture 8">
            <a:extLst>
              <a:ext uri="{FF2B5EF4-FFF2-40B4-BE49-F238E27FC236}">
                <a16:creationId xmlns:a16="http://schemas.microsoft.com/office/drawing/2014/main" id="{26994294-9860-446D-A525-E4FA63B620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334" y="2901970"/>
            <a:ext cx="4227159" cy="261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06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D3E17859-C5F0-476F-A082-A4CB8841D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375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7B1747-75D2-4540-BA26-B56349697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699" cy="1325563"/>
          </a:xfrm>
        </p:spPr>
        <p:txBody>
          <a:bodyPr>
            <a:normAutofit/>
          </a:bodyPr>
          <a:lstStyle/>
          <a:p>
            <a:r>
              <a:rPr lang="en-US"/>
              <a:t>Finding &amp; Summary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D9F388-697D-497D-A523-B6CE72A58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4886325" cy="4667250"/>
          </a:xfrm>
        </p:spPr>
        <p:txBody>
          <a:bodyPr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</a:rPr>
              <a:t>Some of the limitations found in this project where that there was a huge feature space but very few number of samples. It would be beneficial to add more data to improve our analysis. </a:t>
            </a:r>
          </a:p>
          <a:p>
            <a:pPr marL="285750" indent="-28575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</a:rPr>
              <a:t>We identified some outlier in our data. For more detailed analysis we would need to filter the outliers. </a:t>
            </a:r>
          </a:p>
          <a:p>
            <a:pPr marL="285750" indent="-28575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</a:rPr>
              <a:t>In this case we only used k mean algorithm but probably other algorithms ca be applied to compare the results and choose the best approach to use for this specific problem. </a:t>
            </a:r>
          </a:p>
          <a:p>
            <a:pPr>
              <a:lnSpc>
                <a:spcPct val="90000"/>
              </a:lnSpc>
            </a:pPr>
            <a:endParaRPr lang="es-MX" sz="1800" dirty="0"/>
          </a:p>
        </p:txBody>
      </p:sp>
      <p:pic>
        <p:nvPicPr>
          <p:cNvPr id="4" name="Picture 4" descr="Image result for thank you">
            <a:extLst>
              <a:ext uri="{FF2B5EF4-FFF2-40B4-BE49-F238E27FC236}">
                <a16:creationId xmlns:a16="http://schemas.microsoft.com/office/drawing/2014/main" id="{DE7FA08A-F66F-44BA-ABA9-F270476E0A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3" r="22864" b="-2"/>
          <a:stretch/>
        </p:blipFill>
        <p:spPr bwMode="auto">
          <a:xfrm>
            <a:off x="5847352" y="2844341"/>
            <a:ext cx="2193560" cy="2924747"/>
          </a:xfrm>
          <a:custGeom>
            <a:avLst/>
            <a:gdLst>
              <a:gd name="connsiteX0" fmla="*/ 1331584 w 2663168"/>
              <a:gd name="connsiteY0" fmla="*/ 0 h 2663168"/>
              <a:gd name="connsiteX1" fmla="*/ 2663168 w 2663168"/>
              <a:gd name="connsiteY1" fmla="*/ 1331584 h 2663168"/>
              <a:gd name="connsiteX2" fmla="*/ 1331584 w 2663168"/>
              <a:gd name="connsiteY2" fmla="*/ 2663168 h 2663168"/>
              <a:gd name="connsiteX3" fmla="*/ 0 w 2663168"/>
              <a:gd name="connsiteY3" fmla="*/ 1331584 h 2663168"/>
              <a:gd name="connsiteX4" fmla="*/ 1331584 w 2663168"/>
              <a:gd name="connsiteY4" fmla="*/ 0 h 2663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rc 10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5235395" y="1929807"/>
            <a:ext cx="3417474" cy="455663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2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5741" y="1969050"/>
            <a:ext cx="500006" cy="6485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0667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</Words>
  <Application>Microsoft Office PowerPoint</Application>
  <PresentationFormat>Presentación en pantalla (4:3)</PresentationFormat>
  <Paragraphs>21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Cambria</vt:lpstr>
      <vt:lpstr>Office Theme</vt:lpstr>
      <vt:lpstr>The Battle of Neighborhoods </vt:lpstr>
      <vt:lpstr>Introduction</vt:lpstr>
      <vt:lpstr>Process</vt:lpstr>
      <vt:lpstr>Exploratory analysis - Clusters</vt:lpstr>
      <vt:lpstr>Exploratory analysis - Clusters</vt:lpstr>
      <vt:lpstr>Finding &amp;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Neighborhoods </dc:title>
  <dc:creator>Juan Manuel Ruiz</dc:creator>
  <cp:lastModifiedBy>Juan Manuel Ruiz</cp:lastModifiedBy>
  <cp:revision>1</cp:revision>
  <dcterms:created xsi:type="dcterms:W3CDTF">2020-01-26T14:50:25Z</dcterms:created>
  <dcterms:modified xsi:type="dcterms:W3CDTF">2020-01-26T14:50:45Z</dcterms:modified>
</cp:coreProperties>
</file>